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96" r:id="rId21"/>
    <p:sldId id="295" r:id="rId22"/>
    <p:sldId id="297" r:id="rId23"/>
    <p:sldId id="298" r:id="rId24"/>
    <p:sldId id="300" r:id="rId25"/>
    <p:sldId id="299" r:id="rId26"/>
    <p:sldId id="301" r:id="rId27"/>
    <p:sldId id="302" r:id="rId28"/>
    <p:sldId id="303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CB80D3CE-7421-459C-8F33-EB47D5E7C273}">
          <p14:sldIdLst>
            <p14:sldId id="256"/>
            <p14:sldId id="257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6"/>
            <p14:sldId id="295"/>
            <p14:sldId id="297"/>
            <p14:sldId id="298"/>
            <p14:sldId id="300"/>
            <p14:sldId id="299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70050" autoAdjust="0"/>
  </p:normalViewPr>
  <p:slideViewPr>
    <p:cSldViewPr snapToGrid="0">
      <p:cViewPr varScale="1">
        <p:scale>
          <a:sx n="32" d="100"/>
          <a:sy n="32" d="100"/>
        </p:scale>
        <p:origin x="18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shardware.com/reviews/how-to-build-a-pc,5867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1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9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https://www.tomshardware.com/reviews/how-to-build-a-pc,5867.html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8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1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6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9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800" y="9103485"/>
            <a:ext cx="13106401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27461" y="9131300"/>
            <a:ext cx="4550047" cy="64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2200">
                <a:solidFill>
                  <a:srgbClr val="FFFF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Computer</a:t>
            </a:r>
            <a:r>
              <a:rPr lang="en-US" b="1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Fundamentals @2019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4885"/>
            <a:ext cx="6305062" cy="64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08254">
              <a:defRPr sz="1914">
                <a:solidFill>
                  <a:srgbClr val="FFFF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Department of Computer Science, RUPP</a:t>
            </a:r>
            <a:endParaRPr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0675917" y="130805"/>
            <a:ext cx="2328883" cy="394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Page-</a:t>
            </a:r>
            <a:fld id="{D4E7A6A0-2F1B-4E5C-B689-6A9BA206FA10}" type="slidenum">
              <a:rPr kumimoji="0" lang="en-US" sz="19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‹#›</a:t>
            </a:fld>
            <a:r>
              <a:rPr kumimoji="0" lang="en-US" sz="19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-</a:t>
            </a:r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50800" y="9103485"/>
            <a:ext cx="13106401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2280717" y="9167283"/>
            <a:ext cx="453332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/>
          <p:nvPr/>
        </p:nvSpPr>
        <p:spPr>
          <a:xfrm>
            <a:off x="-50800" y="-12700"/>
            <a:ext cx="13106400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1pPr>
      <a:lvl2pPr marL="0" marR="0" indent="2286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2pPr>
      <a:lvl3pPr marL="0" marR="0" indent="4572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3pPr>
      <a:lvl4pPr marL="0" marR="0" indent="6858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4pPr>
      <a:lvl5pPr marL="0" marR="0" indent="9144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5pPr>
      <a:lvl6pPr marL="0" marR="0" indent="11430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6pPr>
      <a:lvl7pPr marL="0" marR="0" indent="13716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7pPr>
      <a:lvl8pPr marL="0" marR="0" indent="16002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8pPr>
      <a:lvl9pPr marL="0" marR="0" indent="18288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9pPr>
    </p:titleStyle>
    <p:bodyStyle>
      <a:lvl1pPr marL="296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1pPr>
      <a:lvl2pPr marL="740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2pPr>
      <a:lvl3pPr marL="1185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3pPr>
      <a:lvl4pPr marL="1629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4pPr>
      <a:lvl5pPr marL="2074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5pPr>
      <a:lvl6pPr marL="2518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6pPr>
      <a:lvl7pPr marL="2963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7pPr>
      <a:lvl8pPr marL="3407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8pPr>
      <a:lvl9pPr marL="3852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idx="4294967295"/>
          </p:nvPr>
        </p:nvSpPr>
        <p:spPr>
          <a:xfrm>
            <a:off x="0" y="3423138"/>
            <a:ext cx="13004800" cy="207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21310">
              <a:spcBef>
                <a:spcPts val="0"/>
              </a:spcBef>
              <a:defRPr sz="671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COMPUTER ASSEMBLY</a:t>
            </a:r>
            <a:endParaRPr sz="6000" b="1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713613" y="5758449"/>
            <a:ext cx="11577573" cy="207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6000" b="1" dirty="0">
                <a:solidFill>
                  <a:srgbClr val="000000"/>
                </a:solidFill>
                <a:latin typeface="Bookman Old Style" panose="02050604050505020204" pitchFamily="18" charset="0"/>
                <a:ea typeface="Helvetica Light"/>
                <a:cs typeface="Helvetica Light"/>
              </a:rPr>
              <a:t>Chapter 3</a:t>
            </a:r>
            <a:endParaRPr sz="6000" b="1" dirty="0">
              <a:solidFill>
                <a:srgbClr val="000000"/>
              </a:solidFill>
              <a:latin typeface="Bookman Old Style" panose="02050604050505020204" pitchFamily="18" charset="0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Wireless NIC">
            <a:extLst>
              <a:ext uri="{FF2B5EF4-FFF2-40B4-BE49-F238E27FC236}">
                <a16:creationId xmlns:a16="http://schemas.microsoft.com/office/drawing/2014/main" id="{55BFC8DB-6F15-4BD8-B838-9381B1475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r="-1451" b="15731"/>
          <a:stretch/>
        </p:blipFill>
        <p:spPr bwMode="auto">
          <a:xfrm>
            <a:off x="9517398" y="7423525"/>
            <a:ext cx="3244177" cy="22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E29BB-3B84-4E57-A347-66AEA7DA49D4}"/>
              </a:ext>
            </a:extLst>
          </p:cNvPr>
          <p:cNvSpPr/>
          <p:nvPr/>
        </p:nvSpPr>
        <p:spPr>
          <a:xfrm>
            <a:off x="149985" y="713332"/>
            <a:ext cx="7603365" cy="646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 dirty="0">
                <a:solidFill>
                  <a:srgbClr val="1F3763"/>
                </a:solidFill>
                <a:latin typeface="+mn-lt"/>
                <a:ea typeface="Times New Roman" panose="02020603050405020304" pitchFamily="18" charset="0"/>
                <a:cs typeface="MoolBoran" panose="020B0100010101010101" pitchFamily="34" charset="0"/>
              </a:rPr>
              <a:t>3.1.4 Install the Adapter Cards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E1EF8-B3BB-4039-9D85-F2309C96DDA8}"/>
              </a:ext>
            </a:extLst>
          </p:cNvPr>
          <p:cNvSpPr/>
          <p:nvPr/>
        </p:nvSpPr>
        <p:spPr>
          <a:xfrm>
            <a:off x="299210" y="1677651"/>
            <a:ext cx="94702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Types of Adapter Cards</a:t>
            </a:r>
          </a:p>
          <a:p>
            <a:pPr algn="l"/>
            <a:r>
              <a:rPr lang="en-US" sz="3200" dirty="0">
                <a:latin typeface="+mn-lt"/>
              </a:rPr>
              <a:t>•	Examples of adapter cards include: video, Ethernet and wireless network, sound, TV tuner, video capture, external ports such as USB, FireWire, Thunderbolt.</a:t>
            </a:r>
          </a:p>
          <a:p>
            <a:pPr algn="l"/>
            <a:r>
              <a:rPr lang="en-US" sz="3200" dirty="0">
                <a:latin typeface="+mn-lt"/>
              </a:rPr>
              <a:t>•	PCI and PCIe are two common slots for adapter cards.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BE9F0-57E1-4CA1-8F65-22772A3D9D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5" y="1036401"/>
            <a:ext cx="3730625" cy="391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EEFA6C-0673-4930-BDAE-44629A733F8F}"/>
              </a:ext>
            </a:extLst>
          </p:cNvPr>
          <p:cNvSpPr/>
          <p:nvPr/>
        </p:nvSpPr>
        <p:spPr>
          <a:xfrm>
            <a:off x="299210" y="5535261"/>
            <a:ext cx="7968490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a Wireless NIC (if necessary)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Commonly use PCI or PCIe expansion slots or USB connectors.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Locate an empty expansion slot and follow the manufacturer instructions for proper installation.</a:t>
            </a:r>
          </a:p>
        </p:txBody>
      </p:sp>
      <p:pic>
        <p:nvPicPr>
          <p:cNvPr id="5122" name="Picture 2" descr="Image result for Wireless NIC">
            <a:extLst>
              <a:ext uri="{FF2B5EF4-FFF2-40B4-BE49-F238E27FC236}">
                <a16:creationId xmlns:a16="http://schemas.microsoft.com/office/drawing/2014/main" id="{15521A94-215F-4997-ADE5-1A338D64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367" y="5217081"/>
            <a:ext cx="3857223" cy="22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4791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182116-5E60-4DB4-8328-3AF722CC9FB3}"/>
              </a:ext>
            </a:extLst>
          </p:cNvPr>
          <p:cNvSpPr/>
          <p:nvPr/>
        </p:nvSpPr>
        <p:spPr>
          <a:xfrm>
            <a:off x="311150" y="930680"/>
            <a:ext cx="6502400" cy="54337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a Video Adapter Card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Commonly uses PCI, AGP or PCIe expansion slots.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Many video cards require an external power supply.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Due to their cooling systems, modern video cards take more space inside the case. Be sure to plan for the extra space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D8B92-A4F6-40AF-9BB6-2EB6146C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0" y="1247775"/>
            <a:ext cx="6191250" cy="386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93F4D7-5430-4FA7-8BFD-D25846D6AA10}"/>
              </a:ext>
            </a:extLst>
          </p:cNvPr>
          <p:cNvSpPr/>
          <p:nvPr/>
        </p:nvSpPr>
        <p:spPr>
          <a:xfrm>
            <a:off x="705174" y="6593012"/>
            <a:ext cx="5797225" cy="584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1F3763"/>
                </a:solidFill>
                <a:latin typeface="+mn-lt"/>
                <a:ea typeface="Times New Roman" panose="02020603050405020304" pitchFamily="18" charset="0"/>
                <a:cs typeface="MoolBoran" panose="020B0100010101010101" pitchFamily="34" charset="0"/>
              </a:rPr>
              <a:t>3.1.5 Install the Cables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6F338-D97A-4971-BD63-8B28D24075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53677" y="5765380"/>
            <a:ext cx="4968559" cy="33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96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5083F-2568-4BFD-8464-047FCA04F53E}"/>
              </a:ext>
            </a:extLst>
          </p:cNvPr>
          <p:cNvSpPr/>
          <p:nvPr/>
        </p:nvSpPr>
        <p:spPr>
          <a:xfrm>
            <a:off x="254000" y="764837"/>
            <a:ext cx="12496800" cy="7014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Connect Power to Motherboard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Motherboards require power to operate.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Motherboards also relay power to components and adapter cards.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Refer to the motherboard and power supply documentation to ensure compatibility of power supply and motherboard connectors.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Modern motherboards require two power connectors for operation.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Align the proper connectors and press it down against the motherboard.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Remember: If it is difficult to plug in a cable or other part, something is wrong. Do not use more force.</a:t>
            </a:r>
          </a:p>
        </p:txBody>
      </p:sp>
    </p:spTree>
    <p:extLst>
      <p:ext uri="{BB962C8B-B14F-4D97-AF65-F5344CB8AC3E}">
        <p14:creationId xmlns:p14="http://schemas.microsoft.com/office/powerpoint/2010/main" val="41440517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7FE7FF-21E8-478A-9821-71D28AF3293A}"/>
              </a:ext>
            </a:extLst>
          </p:cNvPr>
          <p:cNvSpPr/>
          <p:nvPr/>
        </p:nvSpPr>
        <p:spPr>
          <a:xfrm>
            <a:off x="304800" y="792849"/>
            <a:ext cx="12401550" cy="279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Connect Power to the Internal Drive and Case Fans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Some drives accept different power connectors for compatibility.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4-pin Molex and 15-pin SATA are common hard drive connectors.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7CD40-A317-4B91-8891-E8B0701FA595}"/>
              </a:ext>
            </a:extLst>
          </p:cNvPr>
          <p:cNvSpPr/>
          <p:nvPr/>
        </p:nvSpPr>
        <p:spPr>
          <a:xfrm>
            <a:off x="362244" y="3598887"/>
            <a:ext cx="12699999" cy="1642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Align the proper connectors and gently press it against the other end.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Fans also need power and use 3-pin or 4-pin connectors.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4D82B3-F475-4A30-A7C9-151197BEB7F0}"/>
              </a:ext>
            </a:extLst>
          </p:cNvPr>
          <p:cNvGrpSpPr/>
          <p:nvPr/>
        </p:nvGrpSpPr>
        <p:grpSpPr>
          <a:xfrm>
            <a:off x="883732" y="5496453"/>
            <a:ext cx="4051724" cy="2664198"/>
            <a:chOff x="6636335" y="6035426"/>
            <a:chExt cx="4051724" cy="2664198"/>
          </a:xfrm>
        </p:grpSpPr>
        <p:pic>
          <p:nvPicPr>
            <p:cNvPr id="7174" name="Picture 6" descr="Image result for 4-pin Molex">
              <a:extLst>
                <a:ext uri="{FF2B5EF4-FFF2-40B4-BE49-F238E27FC236}">
                  <a16:creationId xmlns:a16="http://schemas.microsoft.com/office/drawing/2014/main" id="{4452B0B1-F2EF-4ADD-9FC8-44FD088C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88" b="23984"/>
            <a:stretch/>
          </p:blipFill>
          <p:spPr bwMode="auto">
            <a:xfrm>
              <a:off x="6636335" y="6035426"/>
              <a:ext cx="4051724" cy="219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57604A-5CCC-4693-AE2E-BA254D7904FF}"/>
                </a:ext>
              </a:extLst>
            </p:cNvPr>
            <p:cNvSpPr/>
            <p:nvPr/>
          </p:nvSpPr>
          <p:spPr>
            <a:xfrm>
              <a:off x="7464876" y="8145626"/>
              <a:ext cx="241764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i="1" dirty="0">
                  <a:latin typeface="+mn-lt"/>
                  <a:ea typeface="Calibri" panose="020F0502020204030204" pitchFamily="34" charset="0"/>
                </a:rPr>
                <a:t>4-pin Molex </a:t>
              </a:r>
              <a:endParaRPr lang="en-US" sz="3000" i="1" dirty="0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9F05D-38EF-41FA-8B05-9B77B4780C8F}"/>
              </a:ext>
            </a:extLst>
          </p:cNvPr>
          <p:cNvGrpSpPr/>
          <p:nvPr/>
        </p:nvGrpSpPr>
        <p:grpSpPr>
          <a:xfrm>
            <a:off x="6940844" y="5248455"/>
            <a:ext cx="3382962" cy="2977797"/>
            <a:chOff x="959643" y="5467350"/>
            <a:chExt cx="3382962" cy="2977797"/>
          </a:xfrm>
        </p:grpSpPr>
        <p:pic>
          <p:nvPicPr>
            <p:cNvPr id="7176" name="Picture 8" descr="Image result for 15-pin SATA">
              <a:extLst>
                <a:ext uri="{FF2B5EF4-FFF2-40B4-BE49-F238E27FC236}">
                  <a16:creationId xmlns:a16="http://schemas.microsoft.com/office/drawing/2014/main" id="{8819B267-6DE2-4935-B33D-D69D877577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76" b="8854"/>
            <a:stretch/>
          </p:blipFill>
          <p:spPr bwMode="auto">
            <a:xfrm>
              <a:off x="959643" y="5467350"/>
              <a:ext cx="3382962" cy="2678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5D600F-2A3F-4BAE-86C3-39DF9A5E1BBF}"/>
                </a:ext>
              </a:extLst>
            </p:cNvPr>
            <p:cNvSpPr/>
            <p:nvPr/>
          </p:nvSpPr>
          <p:spPr>
            <a:xfrm>
              <a:off x="1419826" y="7891149"/>
              <a:ext cx="256192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i="1" dirty="0">
                  <a:latin typeface="+mn-lt"/>
                  <a:ea typeface="Calibri" panose="020F0502020204030204" pitchFamily="34" charset="0"/>
                </a:rPr>
                <a:t>15-pin SATA</a:t>
              </a:r>
              <a:endParaRPr lang="en-US" sz="3000" i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79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27D9E5-4038-4E9B-ABC4-50AEC8A6BDAF}"/>
              </a:ext>
            </a:extLst>
          </p:cNvPr>
          <p:cNvSpPr/>
          <p:nvPr/>
        </p:nvSpPr>
        <p:spPr>
          <a:xfrm>
            <a:off x="209550" y="926199"/>
            <a:ext cx="6419850" cy="7014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Connect the Internal Data Cables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internal and optical drives typically connect to the motherboard through SATA cables.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SATA are keyed to fit in only one direction. They also have locking tabs.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Locate the SATA socket on the motherboard, align the connector and press it gently to connect.</a:t>
            </a:r>
          </a:p>
        </p:txBody>
      </p:sp>
      <p:pic>
        <p:nvPicPr>
          <p:cNvPr id="8194" name="Picture 2" descr="Image result for internal data cables of computer">
            <a:extLst>
              <a:ext uri="{FF2B5EF4-FFF2-40B4-BE49-F238E27FC236}">
                <a16:creationId xmlns:a16="http://schemas.microsoft.com/office/drawing/2014/main" id="{D2AF322D-55DC-48F5-923B-CAC546B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47800"/>
            <a:ext cx="63754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61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89758-05C8-44B0-8CD8-71AEABD60DFB}"/>
              </a:ext>
            </a:extLst>
          </p:cNvPr>
          <p:cNvSpPr/>
          <p:nvPr/>
        </p:nvSpPr>
        <p:spPr>
          <a:xfrm>
            <a:off x="419100" y="792849"/>
            <a:ext cx="12401550" cy="385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the Front Panel Cables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Most of the case’s front panel controls, ports and connectors also connect to the motherboard.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Front panel cables and connected are usually not keyed.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front panel cables that must be connected to the motherboard include: power button, reset button, status LEDs and the speakers.</a:t>
            </a:r>
          </a:p>
        </p:txBody>
      </p:sp>
      <p:pic>
        <p:nvPicPr>
          <p:cNvPr id="9218" name="Picture 2" descr="Image result for front panel cables motherboard">
            <a:extLst>
              <a:ext uri="{FF2B5EF4-FFF2-40B4-BE49-F238E27FC236}">
                <a16:creationId xmlns:a16="http://schemas.microsoft.com/office/drawing/2014/main" id="{E8AE0951-5FA1-4351-A9BF-744432D4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5321300"/>
            <a:ext cx="5452847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08A8DD2B-A90E-498A-A8FC-11DA29D4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51078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066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82DD9D-B917-4D6A-A8DC-57A68195AEA0}"/>
              </a:ext>
            </a:extLst>
          </p:cNvPr>
          <p:cNvSpPr/>
          <p:nvPr/>
        </p:nvSpPr>
        <p:spPr>
          <a:xfrm>
            <a:off x="361950" y="674626"/>
            <a:ext cx="8020050" cy="385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Reassemble the Case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Double-check cables and components to ensure that all are correctly installed.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Secure case cover screws.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Watch for small wires hanging off the case to avoid pinching them.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85C8E7-EC3B-4929-A0E8-8276C90C9118}"/>
              </a:ext>
            </a:extLst>
          </p:cNvPr>
          <p:cNvSpPr/>
          <p:nvPr/>
        </p:nvSpPr>
        <p:spPr>
          <a:xfrm>
            <a:off x="361950" y="5032069"/>
            <a:ext cx="7581900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the External Cables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power cable should be the last cable to be connected.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External cables include: video cable, USB cables, network cable, speakers and microphones.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B798C-A922-4572-807D-AAE1890BA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1"/>
          <a:stretch/>
        </p:blipFill>
        <p:spPr>
          <a:xfrm>
            <a:off x="8382000" y="1009650"/>
            <a:ext cx="4603750" cy="3867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776C2-F40A-41AF-B84A-F912DD132E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0" y="5211823"/>
            <a:ext cx="3733800" cy="38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722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1528197"/>
            <a:ext cx="124875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+mn-lt"/>
              </a:rPr>
              <a:t>To boot (as a verb; also "to boot up") a computer is to load an </a:t>
            </a:r>
            <a:r>
              <a:rPr lang="en-US" sz="3200" b="1" dirty="0">
                <a:solidFill>
                  <a:schemeClr val="tx1"/>
                </a:solidFill>
                <a:latin typeface="+mn-lt"/>
              </a:rPr>
              <a:t>operating system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into the computer's main memory or random access memory (RAM). Once the operating system is loaded ,it's ready for users to run applications.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3.2 Boot the Computer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5D3759-F8E8-4724-916F-F631E1E1F913}"/>
              </a:ext>
            </a:extLst>
          </p:cNvPr>
          <p:cNvSpPr/>
          <p:nvPr/>
        </p:nvSpPr>
        <p:spPr>
          <a:xfrm>
            <a:off x="315290" y="3449620"/>
            <a:ext cx="12487538" cy="120032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3.2.1 POST, BIOS, UEFI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123F2-2BAC-47FC-8F5C-7C2E19451501}"/>
              </a:ext>
            </a:extLst>
          </p:cNvPr>
          <p:cNvSpPr/>
          <p:nvPr/>
        </p:nvSpPr>
        <p:spPr>
          <a:xfrm>
            <a:off x="315290" y="4495867"/>
            <a:ext cx="13047497" cy="415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BIOS Beep Codes and Setup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000" dirty="0">
                <a:latin typeface="+mn-lt"/>
                <a:ea typeface="Calibri" panose="020F0502020204030204" pitchFamily="34" charset="0"/>
              </a:rPr>
              <a:t>As the computer boots, it checks its own critical components (POST).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000" dirty="0">
                <a:latin typeface="+mn-lt"/>
                <a:ea typeface="Calibri" panose="020F0502020204030204" pitchFamily="34" charset="0"/>
              </a:rPr>
              <a:t>The firmware (BIOS or UEFI) uses beep codes to indicate any errors.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000" dirty="0">
                <a:latin typeface="+mn-lt"/>
                <a:ea typeface="Calibri" panose="020F0502020204030204" pitchFamily="34" charset="0"/>
              </a:rPr>
              <a:t>Critical components include: video card(s), memory and I/O devices.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000" dirty="0">
                <a:latin typeface="+mn-lt"/>
                <a:ea typeface="Calibri" panose="020F0502020204030204" pitchFamily="34" charset="0"/>
              </a:rPr>
              <a:t>A POST card can be used to help debugging POST problems.</a:t>
            </a:r>
          </a:p>
        </p:txBody>
      </p:sp>
    </p:spTree>
    <p:extLst>
      <p:ext uri="{BB962C8B-B14F-4D97-AF65-F5344CB8AC3E}">
        <p14:creationId xmlns:p14="http://schemas.microsoft.com/office/powerpoint/2010/main" val="29337568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1D501-7E18-435B-A575-5A83C5DDE0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63945" y="819591"/>
            <a:ext cx="6840855" cy="3561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12FA0D-870C-4B84-84A7-123584BBAA3E}"/>
              </a:ext>
            </a:extLst>
          </p:cNvPr>
          <p:cNvSpPr/>
          <p:nvPr/>
        </p:nvSpPr>
        <p:spPr>
          <a:xfrm>
            <a:off x="242596" y="819591"/>
            <a:ext cx="6120881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+mn-lt"/>
              </a:rPr>
              <a:t>BIOS Setup Program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Allows the user to change BIOS settings.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Common reasons for changes in the BIOS are system optimizations and hardware changes.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Can be accessed by pressing the proper key or key combination during startup.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Refer to the motherboard documentation for details.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D475D4-DF46-434D-A8C0-9612707A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5" y="4623123"/>
            <a:ext cx="6884548" cy="431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032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15988-CAA3-46FA-9B24-7A75982FEA9D}"/>
              </a:ext>
            </a:extLst>
          </p:cNvPr>
          <p:cNvSpPr/>
          <p:nvPr/>
        </p:nvSpPr>
        <p:spPr>
          <a:xfrm>
            <a:off x="262295" y="791202"/>
            <a:ext cx="6551256" cy="385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UEFI Setup Program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Unified Extensible Firmware Interface (UEFI) is a specification for a software program that connects a computer's firmware to its operating system (OS)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4521AC-43F4-4681-B0AC-FF495128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1" y="791202"/>
            <a:ext cx="619125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D82728-5FF8-442D-895A-2EEDE11335C7}"/>
              </a:ext>
            </a:extLst>
          </p:cNvPr>
          <p:cNvSpPr/>
          <p:nvPr/>
        </p:nvSpPr>
        <p:spPr>
          <a:xfrm>
            <a:off x="317243" y="5739015"/>
            <a:ext cx="13004800" cy="322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UEFI is also a firmware.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Performs the same tasks performed by BIOS and more.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Designed to eventually make BIOS obsolete.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Can also be accessed by pressing the proper key or key combination during startup.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Refer to the motherboard documentation for details.</a:t>
            </a:r>
          </a:p>
        </p:txBody>
      </p:sp>
    </p:spTree>
    <p:extLst>
      <p:ext uri="{BB962C8B-B14F-4D97-AF65-F5344CB8AC3E}">
        <p14:creationId xmlns:p14="http://schemas.microsoft.com/office/powerpoint/2010/main" val="39242773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tle boy with personal computer Premium Vector">
            <a:extLst>
              <a:ext uri="{FF2B5EF4-FFF2-40B4-BE49-F238E27FC236}">
                <a16:creationId xmlns:a16="http://schemas.microsoft.com/office/drawing/2014/main" id="{C594A4EC-553D-4092-BA76-3BE918D6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096" y="3586397"/>
            <a:ext cx="5335037" cy="552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hape 49"/>
          <p:cNvSpPr/>
          <p:nvPr/>
        </p:nvSpPr>
        <p:spPr>
          <a:xfrm>
            <a:off x="376766" y="863037"/>
            <a:ext cx="12276667" cy="1185334"/>
          </a:xfrm>
          <a:prstGeom prst="roundRect">
            <a:avLst>
              <a:gd name="adj" fmla="val 16071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25400" dist="121144" dir="5400000" rotWithShape="0">
              <a:schemeClr val="accent1">
                <a:hueOff val="47394"/>
                <a:satOff val="-25753"/>
                <a:lumOff val="-7544"/>
                <a:alpha val="65231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300" b="1">
                <a:solidFill>
                  <a:srgbClr val="FFFFFF"/>
                </a:solidFill>
                <a:latin typeface="+mn-lt"/>
                <a:ea typeface="+mn-ea"/>
                <a:cs typeface="+mn-cs"/>
                <a:sym typeface="Courier"/>
              </a:defRPr>
            </a:lvl1pPr>
          </a:lstStyle>
          <a:p>
            <a:pPr algn="ctr"/>
            <a:r>
              <a:rPr lang="en-US" dirty="0"/>
              <a:t>Objective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09122" y="2546483"/>
            <a:ext cx="90349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latin typeface="+mn-lt"/>
              </a:rPr>
              <a:t>3.1 Assemble the Computer</a:t>
            </a:r>
          </a:p>
          <a:p>
            <a:pPr algn="l"/>
            <a:r>
              <a:rPr lang="en-US" i="1" dirty="0">
                <a:latin typeface="+mn-lt"/>
              </a:rPr>
              <a:t>Build a Computer.</a:t>
            </a:r>
          </a:p>
          <a:p>
            <a:pPr algn="l"/>
            <a:r>
              <a:rPr lang="en-US" b="1" i="1" dirty="0">
                <a:latin typeface="+mn-lt"/>
              </a:rPr>
              <a:t>3.2 Boot the Computer</a:t>
            </a:r>
          </a:p>
          <a:p>
            <a:pPr algn="l"/>
            <a:r>
              <a:rPr lang="en-US" i="1" dirty="0">
                <a:latin typeface="+mn-lt"/>
              </a:rPr>
              <a:t>Explain how to verify BIOS and UEFI settings.</a:t>
            </a:r>
          </a:p>
          <a:p>
            <a:pPr algn="l"/>
            <a:r>
              <a:rPr lang="en-US" b="1" i="1" dirty="0">
                <a:latin typeface="+mn-lt"/>
              </a:rPr>
              <a:t>3.3 Upgrade and Configure a Computer</a:t>
            </a:r>
          </a:p>
          <a:p>
            <a:pPr algn="l"/>
            <a:r>
              <a:rPr lang="en-US" i="1" dirty="0">
                <a:latin typeface="+mn-lt"/>
              </a:rPr>
              <a:t>Explain how to upgrade components in a computer system to meet requirements.</a:t>
            </a:r>
          </a:p>
        </p:txBody>
      </p:sp>
      <p:sp>
        <p:nvSpPr>
          <p:cNvPr id="4" name="AutoShape 8" descr="Image result for network">
            <a:extLst>
              <a:ext uri="{FF2B5EF4-FFF2-40B4-BE49-F238E27FC236}">
                <a16:creationId xmlns:a16="http://schemas.microsoft.com/office/drawing/2014/main" id="{0C0FEB44-F619-47A9-B05B-B816E3F546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5D3759-F8E8-4724-916F-F631E1E1F913}"/>
              </a:ext>
            </a:extLst>
          </p:cNvPr>
          <p:cNvSpPr/>
          <p:nvPr/>
        </p:nvSpPr>
        <p:spPr>
          <a:xfrm>
            <a:off x="315290" y="506561"/>
            <a:ext cx="12487538" cy="120032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3.2.2 BIOS and UEFI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123F2-2BAC-47FC-8F5C-7C2E19451501}"/>
              </a:ext>
            </a:extLst>
          </p:cNvPr>
          <p:cNvSpPr/>
          <p:nvPr/>
        </p:nvSpPr>
        <p:spPr>
          <a:xfrm>
            <a:off x="315290" y="1706889"/>
            <a:ext cx="7604609" cy="3954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BIOS Component Information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•	</a:t>
            </a:r>
            <a:r>
              <a:rPr lang="en-US" sz="3200" dirty="0">
                <a:latin typeface="+mn-lt"/>
                <a:ea typeface="Calibri" panose="020F0502020204030204" pitchFamily="34" charset="0"/>
              </a:rPr>
              <a:t>BIOS or UEFI can provide information about the installed hardware, including: CPU, RAM, hard drives and optical drives.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•	This information can be useful when troubleshooting</a:t>
            </a:r>
            <a:r>
              <a:rPr lang="en-US" sz="3200" b="1" dirty="0">
                <a:latin typeface="+mn-lt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21644-500A-4D3E-AC4D-FCEB7DCA1C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19899" y="1523514"/>
            <a:ext cx="5000625" cy="4467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7A6DF4-969B-4CA9-8857-16839E99FC34}"/>
              </a:ext>
            </a:extLst>
          </p:cNvPr>
          <p:cNvSpPr/>
          <p:nvPr/>
        </p:nvSpPr>
        <p:spPr>
          <a:xfrm>
            <a:off x="388158" y="5990739"/>
            <a:ext cx="12228484" cy="279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BIOS Configurations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Allows for customizing specific aspects of the computer hardware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customizable variables and features are manufacturer specific.</a:t>
            </a:r>
          </a:p>
        </p:txBody>
      </p:sp>
    </p:spTree>
    <p:extLst>
      <p:ext uri="{BB962C8B-B14F-4D97-AF65-F5344CB8AC3E}">
        <p14:creationId xmlns:p14="http://schemas.microsoft.com/office/powerpoint/2010/main" val="18572518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660731-B14F-4B82-A2A3-F235C2C135C1}"/>
              </a:ext>
            </a:extLst>
          </p:cNvPr>
          <p:cNvSpPr/>
          <p:nvPr/>
        </p:nvSpPr>
        <p:spPr>
          <a:xfrm>
            <a:off x="561910" y="378215"/>
            <a:ext cx="118809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BIOS settings typically have a direct impact on hardware; incorrect settings have an adverse effect.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Main BIOS configuration settings include: time and date, disable devices, boot order, clock speed, virtualization.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2779A-B57F-4B7F-ADA5-3741ACFCC189}"/>
              </a:ext>
            </a:extLst>
          </p:cNvPr>
          <p:cNvSpPr/>
          <p:nvPr/>
        </p:nvSpPr>
        <p:spPr>
          <a:xfrm>
            <a:off x="373224" y="3660662"/>
            <a:ext cx="12258351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BIOS Security Configuration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BIOS includes features to protect BIOS settings, data and recovery options.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Common BIOS security features include: BIOS passwords, Drive Encryption, </a:t>
            </a:r>
            <a:r>
              <a:rPr lang="en-US" sz="3200" dirty="0" err="1">
                <a:latin typeface="+mn-lt"/>
                <a:ea typeface="Calibri" panose="020F0502020204030204" pitchFamily="34" charset="0"/>
              </a:rPr>
              <a:t>LoJack</a:t>
            </a:r>
            <a:r>
              <a:rPr lang="en-US" sz="3200" dirty="0">
                <a:latin typeface="+mn-lt"/>
                <a:ea typeface="Calibri" panose="020F0502020204030204" pitchFamily="34" charset="0"/>
              </a:rPr>
              <a:t>, Trusted Platform Module and Secure Boot.</a:t>
            </a:r>
          </a:p>
        </p:txBody>
      </p:sp>
    </p:spTree>
    <p:extLst>
      <p:ext uri="{BB962C8B-B14F-4D97-AF65-F5344CB8AC3E}">
        <p14:creationId xmlns:p14="http://schemas.microsoft.com/office/powerpoint/2010/main" val="2535688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35B2BC-DB8F-4F40-BF0E-FCED6BF4223D}"/>
              </a:ext>
            </a:extLst>
          </p:cNvPr>
          <p:cNvSpPr/>
          <p:nvPr/>
        </p:nvSpPr>
        <p:spPr>
          <a:xfrm>
            <a:off x="391886" y="830709"/>
            <a:ext cx="12447036" cy="385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BIOS Hardware Diagnostics and Monitoring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Useful for monitoring the activity of the motherboard and connected hardware.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Common BIOS hardware diagnostic features include: temperature (CPU, RAM and airflow), fan speeds, voltages, clock and bus speeds, intrusion detection and built-in diagnostics.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D5C93-5721-4533-82D4-6003D1DF9E9C}"/>
              </a:ext>
            </a:extLst>
          </p:cNvPr>
          <p:cNvSpPr/>
          <p:nvPr/>
        </p:nvSpPr>
        <p:spPr>
          <a:xfrm>
            <a:off x="391886" y="4914122"/>
            <a:ext cx="12447036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UEFI EZ Mode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Newer computers replaced BIOS by UEFI firmware.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UEFI includes many new major features to address different BIOS shortcomings.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Among the changes introduced by UEFI is a new GUI.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EZ Mode provides an overview of basic system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20792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7AB833-A794-40E7-A76A-4772B680AEB5}"/>
              </a:ext>
            </a:extLst>
          </p:cNvPr>
          <p:cNvSpPr/>
          <p:nvPr/>
        </p:nvSpPr>
        <p:spPr>
          <a:xfrm>
            <a:off x="265403" y="834079"/>
            <a:ext cx="6670351" cy="279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UEFI Advanced Mode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Advanced Mode includes more involved features including: Ai </a:t>
            </a:r>
            <a:r>
              <a:rPr lang="en-US" sz="3200" dirty="0" err="1">
                <a:latin typeface="+mn-lt"/>
                <a:ea typeface="Calibri" panose="020F0502020204030204" pitchFamily="34" charset="0"/>
              </a:rPr>
              <a:t>Tweaker</a:t>
            </a:r>
            <a:r>
              <a:rPr lang="en-US" sz="3200" dirty="0">
                <a:latin typeface="+mn-lt"/>
                <a:ea typeface="Calibri" panose="020F0502020204030204" pitchFamily="34" charset="0"/>
              </a:rPr>
              <a:t>, Advanced, Monitor and Boot.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1F0FC-EE86-4746-A919-A48F787E8E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35755" y="834079"/>
            <a:ext cx="60102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3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3.3 Upgrade and Configure a Computer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5D3759-F8E8-4724-916F-F631E1E1F913}"/>
              </a:ext>
            </a:extLst>
          </p:cNvPr>
          <p:cNvSpPr/>
          <p:nvPr/>
        </p:nvSpPr>
        <p:spPr>
          <a:xfrm>
            <a:off x="315290" y="1414742"/>
            <a:ext cx="12487538" cy="120032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3.3.1 Motherboard and Related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123F2-2BAC-47FC-8F5C-7C2E19451501}"/>
              </a:ext>
            </a:extLst>
          </p:cNvPr>
          <p:cNvSpPr/>
          <p:nvPr/>
        </p:nvSpPr>
        <p:spPr>
          <a:xfrm>
            <a:off x="394606" y="2896386"/>
            <a:ext cx="8315515" cy="3428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Motherboard Component Upgrades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•	</a:t>
            </a:r>
            <a:r>
              <a:rPr lang="en-US" sz="3200" dirty="0">
                <a:latin typeface="+mn-lt"/>
                <a:ea typeface="Calibri" panose="020F0502020204030204" pitchFamily="34" charset="0"/>
              </a:rPr>
              <a:t>Motherboard upgrades typically lead to other components needing to be upgraded.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•	The new motherboard may also require a new case.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7421A-990C-4A3C-8F15-EE439A27DE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89437" y="2615070"/>
            <a:ext cx="4086024" cy="66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48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C99E8-E3D6-449C-811B-CDD05CF98DFD}"/>
              </a:ext>
            </a:extLst>
          </p:cNvPr>
          <p:cNvSpPr/>
          <p:nvPr/>
        </p:nvSpPr>
        <p:spPr>
          <a:xfrm>
            <a:off x="396031" y="819787"/>
            <a:ext cx="12814041" cy="279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Upgrade the Motherboard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Record the front panel wire locations if the case documentation is not available.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power should be connected last.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Adapters may be needed.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D9DBD-B275-43A1-A0E7-2DDADC9601EC}"/>
              </a:ext>
            </a:extLst>
          </p:cNvPr>
          <p:cNvSpPr/>
          <p:nvPr/>
        </p:nvSpPr>
        <p:spPr>
          <a:xfrm>
            <a:off x="396031" y="3941822"/>
            <a:ext cx="10427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Upgrade the BIOS</a:t>
            </a:r>
            <a:endParaRPr lang="en-US" sz="3200" dirty="0">
              <a:latin typeface="+mn-lt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Firmware updates bring fixes and new features.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BIOS and UEFI include tools to facilitate upgrades.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Modern firmware no longer requires ROM chip replacement.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Consult the manufacturer’s website to download firmware updates.</a:t>
            </a:r>
          </a:p>
        </p:txBody>
      </p:sp>
    </p:spTree>
    <p:extLst>
      <p:ext uri="{BB962C8B-B14F-4D97-AF65-F5344CB8AC3E}">
        <p14:creationId xmlns:p14="http://schemas.microsoft.com/office/powerpoint/2010/main" val="42592196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AM&quot;">
            <a:extLst>
              <a:ext uri="{FF2B5EF4-FFF2-40B4-BE49-F238E27FC236}">
                <a16:creationId xmlns:a16="http://schemas.microsoft.com/office/drawing/2014/main" id="{15180B8D-82BD-4E61-BAAC-49DCB2C2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84" y="4534139"/>
            <a:ext cx="6000102" cy="45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8DEA6F-F21F-4BB1-88EA-E515702257FA}"/>
              </a:ext>
            </a:extLst>
          </p:cNvPr>
          <p:cNvSpPr/>
          <p:nvPr/>
        </p:nvSpPr>
        <p:spPr>
          <a:xfrm>
            <a:off x="335902" y="1044490"/>
            <a:ext cx="11122090" cy="815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Upgrade CPU and Heat Sink and Fan Assembly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new CPU will likely require a new heat sink and fan assembly.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firmware tools can be used to monitor the temperature, fan speed and airflow.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Upgrade RAM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When upgrading RAM, be sure to consider: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Type of RAM currently in use.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Are there available RAM slots?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RAM module installation scheme.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New RAM speed, latency, type, 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and voltage. 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Does it all match the existing RAM?</a:t>
            </a:r>
          </a:p>
        </p:txBody>
      </p:sp>
    </p:spTree>
    <p:extLst>
      <p:ext uri="{BB962C8B-B14F-4D97-AF65-F5344CB8AC3E}">
        <p14:creationId xmlns:p14="http://schemas.microsoft.com/office/powerpoint/2010/main" val="318538217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18A8-E008-4EF1-A113-4BB15E9F83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0890" y="4876800"/>
            <a:ext cx="7475529" cy="4211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79030A-B466-4CD6-A774-7155F6BE7BFC}"/>
              </a:ext>
            </a:extLst>
          </p:cNvPr>
          <p:cNvSpPr/>
          <p:nvPr/>
        </p:nvSpPr>
        <p:spPr>
          <a:xfrm>
            <a:off x="154606" y="810138"/>
            <a:ext cx="4820550" cy="584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1F3763"/>
                </a:solidFill>
                <a:latin typeface="+mn-lt"/>
                <a:ea typeface="Times New Roman" panose="02020603050405020304" pitchFamily="18" charset="0"/>
                <a:cs typeface="MoolBoran" panose="020B0100010101010101" pitchFamily="34" charset="0"/>
              </a:rPr>
              <a:t>3.3.2 Storage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F866C-9271-4F0B-A295-B85F7D9DAF62}"/>
              </a:ext>
            </a:extLst>
          </p:cNvPr>
          <p:cNvSpPr/>
          <p:nvPr/>
        </p:nvSpPr>
        <p:spPr>
          <a:xfrm>
            <a:off x="322557" y="1548675"/>
            <a:ext cx="12682243" cy="648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Upgrade Storage Devices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Ensure the motherboard supports the data transfer standards used by the new drive. (ATA, SATA, </a:t>
            </a:r>
            <a:r>
              <a:rPr lang="en-US" sz="3200" dirty="0" err="1">
                <a:latin typeface="+mn-lt"/>
                <a:ea typeface="Calibri" panose="020F0502020204030204" pitchFamily="34" charset="0"/>
              </a:rPr>
              <a:t>etc</a:t>
            </a:r>
            <a:r>
              <a:rPr lang="en-US" sz="3200" dirty="0">
                <a:latin typeface="+mn-lt"/>
                <a:ea typeface="Calibri" panose="020F0502020204030204" pitchFamily="34" charset="0"/>
              </a:rPr>
              <a:t>)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A new drive can provide: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More storage space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Increase read/write speed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Space for a second</a:t>
            </a:r>
          </a:p>
          <a:p>
            <a:pPr lvl="0" algn="l">
              <a:lnSpc>
                <a:spcPct val="107000"/>
              </a:lnSpc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 operating system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Increased the system </a:t>
            </a:r>
          </a:p>
          <a:p>
            <a:pPr lvl="0" algn="l">
              <a:lnSpc>
                <a:spcPct val="107000"/>
              </a:lnSpc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 swap file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Fault tolerance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8160415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90A40C-412A-4CF5-ABFC-AA616CE1189D}"/>
              </a:ext>
            </a:extLst>
          </p:cNvPr>
          <p:cNvSpPr/>
          <p:nvPr/>
        </p:nvSpPr>
        <p:spPr>
          <a:xfrm>
            <a:off x="87231" y="866121"/>
            <a:ext cx="5739072" cy="584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1F3763"/>
                </a:solidFill>
                <a:latin typeface="+mn-lt"/>
                <a:ea typeface="Times New Roman" panose="02020603050405020304" pitchFamily="18" charset="0"/>
                <a:cs typeface="MoolBoran" panose="020B0100010101010101" pitchFamily="34" charset="0"/>
              </a:rPr>
              <a:t>3.3.3 – Peripheral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8C69A-EC83-4614-B345-72622CEA50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39827" y="720109"/>
            <a:ext cx="5686425" cy="3648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DD252F-8925-40F7-AB27-8B6D5F2D181B}"/>
              </a:ext>
            </a:extLst>
          </p:cNvPr>
          <p:cNvSpPr/>
          <p:nvPr/>
        </p:nvSpPr>
        <p:spPr>
          <a:xfrm>
            <a:off x="180536" y="1681274"/>
            <a:ext cx="6852596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Upgrade Input and Output Devices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Keyboards and mice upgrades can be done to address user disabilities, poor ergonomics or to accommodate a special task.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2B249-81AB-4F03-9912-64FBCC4325CC}"/>
              </a:ext>
            </a:extLst>
          </p:cNvPr>
          <p:cNvSpPr/>
          <p:nvPr/>
        </p:nvSpPr>
        <p:spPr>
          <a:xfrm>
            <a:off x="240706" y="5385417"/>
            <a:ext cx="13099662" cy="322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Monitor upgrades can provide better resolution, more screen area or better image quality.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Multiple monitors is considered to be a monitor upgrade.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New devices require new drivers; consult the manufacturer’s website to download the latest driver version.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Signed drivers should be preferred.</a:t>
            </a:r>
          </a:p>
        </p:txBody>
      </p:sp>
    </p:spTree>
    <p:extLst>
      <p:ext uri="{BB962C8B-B14F-4D97-AF65-F5344CB8AC3E}">
        <p14:creationId xmlns:p14="http://schemas.microsoft.com/office/powerpoint/2010/main" val="26139548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08324-142C-44FF-A7DD-4475D0632B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86750" y="5132338"/>
            <a:ext cx="4812819" cy="3898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1528197"/>
            <a:ext cx="124875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+mn-lt"/>
              </a:rPr>
              <a:t>Step to building a computer is acquiring the parts. 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  <a:latin typeface="+mn-lt"/>
              </a:rPr>
              <a:t>A computer is made up of a case (or chassis) which houses several important internal components, and provides places to connect the external components, including non-peripherals.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3.1 Assemble the Computer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5D3759-F8E8-4724-916F-F631E1E1F913}"/>
              </a:ext>
            </a:extLst>
          </p:cNvPr>
          <p:cNvSpPr/>
          <p:nvPr/>
        </p:nvSpPr>
        <p:spPr>
          <a:xfrm>
            <a:off x="326281" y="4082742"/>
            <a:ext cx="12487538" cy="120032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3.1.1 Open the Case and Connect the Power Supply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F32423-308B-43C9-947B-5EAC91C223AA}"/>
              </a:ext>
            </a:extLst>
          </p:cNvPr>
          <p:cNvSpPr/>
          <p:nvPr/>
        </p:nvSpPr>
        <p:spPr>
          <a:xfrm>
            <a:off x="326280" y="5132338"/>
            <a:ext cx="9236819" cy="385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Open the Case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Prepare the workspace before opening the computer case.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There are also different methods for opening cases.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Consult the case’s documentation to learn how to open a particular computer case.</a:t>
            </a:r>
          </a:p>
        </p:txBody>
      </p:sp>
    </p:spTree>
    <p:extLst>
      <p:ext uri="{BB962C8B-B14F-4D97-AF65-F5344CB8AC3E}">
        <p14:creationId xmlns:p14="http://schemas.microsoft.com/office/powerpoint/2010/main" val="15973095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240644" y="906781"/>
            <a:ext cx="127641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  <a:latin typeface="+mn-lt"/>
              </a:rPr>
              <a:t>Install the Power Supply</a:t>
            </a:r>
          </a:p>
          <a:p>
            <a:pPr algn="l"/>
            <a:r>
              <a:rPr lang="en-US" sz="3000" dirty="0">
                <a:solidFill>
                  <a:schemeClr val="tx1"/>
                </a:solidFill>
                <a:latin typeface="+mn-lt"/>
              </a:rPr>
              <a:t>•	Modern cases include a specific area for the power supply.</a:t>
            </a:r>
          </a:p>
          <a:p>
            <a:pPr algn="l"/>
            <a:r>
              <a:rPr lang="en-US" sz="3000" dirty="0">
                <a:solidFill>
                  <a:schemeClr val="tx1"/>
                </a:solidFill>
                <a:latin typeface="+mn-lt"/>
              </a:rPr>
              <a:t>•	Consult the case and power supply’s manuals for more information.</a:t>
            </a:r>
          </a:p>
          <a:p>
            <a:pPr algn="l"/>
            <a:r>
              <a:rPr lang="en-US" sz="3000" dirty="0">
                <a:solidFill>
                  <a:schemeClr val="tx1"/>
                </a:solidFill>
                <a:latin typeface="+mn-lt"/>
              </a:rPr>
              <a:t>•	Secure the power supply to the case using the proper screws.</a:t>
            </a:r>
          </a:p>
          <a:p>
            <a:pPr algn="l"/>
            <a:r>
              <a:rPr lang="en-US" sz="3000" dirty="0">
                <a:solidFill>
                  <a:schemeClr val="tx1"/>
                </a:solidFill>
                <a:latin typeface="+mn-lt"/>
              </a:rPr>
              <a:t>•	Make sure that all the screws are in place and tightened correctly.</a:t>
            </a:r>
          </a:p>
          <a:p>
            <a:pPr algn="l"/>
            <a:r>
              <a:rPr lang="en-US" sz="3000" dirty="0">
                <a:solidFill>
                  <a:schemeClr val="tx1"/>
                </a:solidFill>
                <a:latin typeface="+mn-lt"/>
              </a:rPr>
              <a:t>•	Use a cable tie to secure all the cables out of the way.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A1F94-32BC-4377-8C41-48AF2B05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24" y="4692433"/>
            <a:ext cx="7035397" cy="43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167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C8C29-0D46-4DF0-AE03-84F9518FBAA4}"/>
              </a:ext>
            </a:extLst>
          </p:cNvPr>
          <p:cNvSpPr/>
          <p:nvPr/>
        </p:nvSpPr>
        <p:spPr>
          <a:xfrm>
            <a:off x="357550" y="2729490"/>
            <a:ext cx="6345369" cy="2696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Install the CPU and the heat sink and fan assembly on the motherboard before the motherboard is placed in the computer case.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8EDE3-4DAF-430E-B4AC-F13F945BE77B}"/>
              </a:ext>
            </a:extLst>
          </p:cNvPr>
          <p:cNvSpPr/>
          <p:nvPr/>
        </p:nvSpPr>
        <p:spPr>
          <a:xfrm>
            <a:off x="357550" y="419287"/>
            <a:ext cx="12487538" cy="120032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3.1.2 Install the Motherboard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B2069-3ED9-4593-8471-FDD6677EC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2919" y="1268498"/>
            <a:ext cx="6317756" cy="3964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A9CFDF-2C98-4D4C-A194-5F24A12DD326}"/>
              </a:ext>
            </a:extLst>
          </p:cNvPr>
          <p:cNvSpPr/>
          <p:nvPr/>
        </p:nvSpPr>
        <p:spPr>
          <a:xfrm>
            <a:off x="279035" y="1460375"/>
            <a:ext cx="6201963" cy="111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the CPU, Heatsink and Fan Assembly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0AB88-961C-4593-B0C0-1A228B3E5B35}"/>
              </a:ext>
            </a:extLst>
          </p:cNvPr>
          <p:cNvSpPr/>
          <p:nvPr/>
        </p:nvSpPr>
        <p:spPr>
          <a:xfrm>
            <a:off x="419100" y="5408807"/>
            <a:ext cx="12330738" cy="375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CPU and motherboard are highly sensitive to ESD.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Use the markings on the CPU and motherboard to properly align and install the CPU.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Thermal compounds help dissipating CPU heat and are strongly recommended.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Heat sinks and fans should also be properly aligned for correct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4429663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11A96-DE45-4788-8C09-E4A0CFC1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75" y="733425"/>
            <a:ext cx="61912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15FB7-FD4B-4A68-8F8A-57D51FD6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6" y="733425"/>
            <a:ext cx="6191250" cy="386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BF0A4B-9203-4CCA-A3D8-66EA9B62FEC0}"/>
              </a:ext>
            </a:extLst>
          </p:cNvPr>
          <p:cNvSpPr/>
          <p:nvPr/>
        </p:nvSpPr>
        <p:spPr>
          <a:xfrm>
            <a:off x="1692524" y="4568251"/>
            <a:ext cx="2334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/>
            <a:r>
              <a:rPr lang="en-US" sz="3200" i="1" dirty="0">
                <a:solidFill>
                  <a:srgbClr val="333333"/>
                </a:solidFill>
                <a:latin typeface="+mn-lt"/>
              </a:rPr>
              <a:t>The Cooler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2231A-7C0A-413E-A84A-F82578A581EC}"/>
              </a:ext>
            </a:extLst>
          </p:cNvPr>
          <p:cNvSpPr/>
          <p:nvPr/>
        </p:nvSpPr>
        <p:spPr>
          <a:xfrm>
            <a:off x="8786151" y="4568251"/>
            <a:ext cx="1909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/>
            <a:r>
              <a:rPr lang="en-US" sz="3200" i="1" dirty="0">
                <a:solidFill>
                  <a:srgbClr val="333333"/>
                </a:solidFill>
                <a:latin typeface="+mn-lt"/>
              </a:rPr>
              <a:t>CPU Fan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5234B-E5C8-440E-8573-BE6C94BF2632}"/>
              </a:ext>
            </a:extLst>
          </p:cNvPr>
          <p:cNvSpPr/>
          <p:nvPr/>
        </p:nvSpPr>
        <p:spPr>
          <a:xfrm>
            <a:off x="323850" y="5274598"/>
            <a:ext cx="7086600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RAM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RAM may be installed on the motherboard before the motherboard is installed in the computer case.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RAM is highly sensitive to ESD.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95CAD-E83F-45FE-9172-30FE40DD9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4" t="21283" r="9960" b="21024"/>
          <a:stretch/>
        </p:blipFill>
        <p:spPr>
          <a:xfrm>
            <a:off x="7273925" y="5827048"/>
            <a:ext cx="5730875" cy="29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21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4E617B-A59E-4287-8B80-D89FA2F02695}"/>
              </a:ext>
            </a:extLst>
          </p:cNvPr>
          <p:cNvSpPr/>
          <p:nvPr/>
        </p:nvSpPr>
        <p:spPr>
          <a:xfrm>
            <a:off x="190500" y="816898"/>
            <a:ext cx="12192000" cy="227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Use the documentation provided with the motherboard and RAM for more information on RAM installation.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RAM is designed to install in one specific direction. Make sure to check the markings before applying pressure</a:t>
            </a:r>
            <a:endParaRPr lang="en-US" sz="32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039DC-EF7C-413E-8346-D9CF0C150DF9}"/>
              </a:ext>
            </a:extLst>
          </p:cNvPr>
          <p:cNvSpPr/>
          <p:nvPr/>
        </p:nvSpPr>
        <p:spPr>
          <a:xfrm>
            <a:off x="381000" y="3478899"/>
            <a:ext cx="5904753" cy="332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the Motherboard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When the CPU, heat sink, fan and RAM are installed on the motherboard, the motherboard can installed in the case.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95F97-C4E3-490B-93B2-0B5E4B6A2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8" r="10256" b="1348"/>
          <a:stretch/>
        </p:blipFill>
        <p:spPr>
          <a:xfrm>
            <a:off x="6285753" y="3581400"/>
            <a:ext cx="6732868" cy="3924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9ECFBA-F07A-4FE7-948F-D36774FCDF58}"/>
              </a:ext>
            </a:extLst>
          </p:cNvPr>
          <p:cNvSpPr/>
          <p:nvPr/>
        </p:nvSpPr>
        <p:spPr>
          <a:xfrm>
            <a:off x="571500" y="7658100"/>
            <a:ext cx="12611100" cy="111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Use proper plastic standoffs to securely install the motherboard in the case and avoid short circuits.</a:t>
            </a:r>
          </a:p>
        </p:txBody>
      </p:sp>
    </p:spTree>
    <p:extLst>
      <p:ext uri="{BB962C8B-B14F-4D97-AF65-F5344CB8AC3E}">
        <p14:creationId xmlns:p14="http://schemas.microsoft.com/office/powerpoint/2010/main" val="29583584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3.5 in hard drive">
            <a:extLst>
              <a:ext uri="{FF2B5EF4-FFF2-40B4-BE49-F238E27FC236}">
                <a16:creationId xmlns:a16="http://schemas.microsoft.com/office/drawing/2014/main" id="{AEE0ED5E-88E0-4579-B149-04F58E80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77" y="6917596"/>
            <a:ext cx="2701717" cy="208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E1CB3-2B35-481D-9BD4-CCB57EE4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771525"/>
            <a:ext cx="5575300" cy="34824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D7BA6A-A0AD-42F8-8357-F5144F450CF5}"/>
              </a:ext>
            </a:extLst>
          </p:cNvPr>
          <p:cNvSpPr/>
          <p:nvPr/>
        </p:nvSpPr>
        <p:spPr>
          <a:xfrm>
            <a:off x="6191250" y="771525"/>
            <a:ext cx="6813550" cy="2169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The I/O connectors on the back of the motherboard should be aligned with the openings in the I/O plate.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8B87E-28B2-48C0-9FA1-40CC0CB234E2}"/>
              </a:ext>
            </a:extLst>
          </p:cNvPr>
          <p:cNvSpPr/>
          <p:nvPr/>
        </p:nvSpPr>
        <p:spPr>
          <a:xfrm>
            <a:off x="101600" y="4541734"/>
            <a:ext cx="9099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n-lt"/>
              </a:rPr>
              <a:t>Install the Internal Drive</a:t>
            </a:r>
          </a:p>
          <a:p>
            <a:pPr algn="l"/>
            <a:r>
              <a:rPr lang="en-US" dirty="0">
                <a:latin typeface="+mn-lt"/>
              </a:rPr>
              <a:t>•	Internal drives are installed in empty hard drive bays found in the case.</a:t>
            </a:r>
          </a:p>
          <a:p>
            <a:pPr algn="l"/>
            <a:r>
              <a:rPr lang="en-US" dirty="0">
                <a:latin typeface="+mn-lt"/>
              </a:rPr>
              <a:t>•	The empty bay must match the drive’s size.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8DC86-608D-4B96-92C4-B8AEB2D48829}"/>
              </a:ext>
            </a:extLst>
          </p:cNvPr>
          <p:cNvSpPr/>
          <p:nvPr/>
        </p:nvSpPr>
        <p:spPr>
          <a:xfrm>
            <a:off x="6365875" y="3607804"/>
            <a:ext cx="5734263" cy="646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 dirty="0">
                <a:solidFill>
                  <a:srgbClr val="1F3763"/>
                </a:solidFill>
                <a:latin typeface="+mn-lt"/>
                <a:ea typeface="Times New Roman" panose="02020603050405020304" pitchFamily="18" charset="0"/>
                <a:cs typeface="MoolBoran" panose="020B0100010101010101" pitchFamily="34" charset="0"/>
              </a:rPr>
              <a:t>3.1.3 Install the Drives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91049-97FE-4AC3-A204-E74C314F8A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75856" y="4396739"/>
            <a:ext cx="3828944" cy="35613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575A6F-1E65-483E-A26B-4B2F6BCB2C44}"/>
              </a:ext>
            </a:extLst>
          </p:cNvPr>
          <p:cNvSpPr/>
          <p:nvPr/>
        </p:nvSpPr>
        <p:spPr>
          <a:xfrm>
            <a:off x="9175856" y="8124500"/>
            <a:ext cx="3597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+mn-lt"/>
              </a:rPr>
              <a:t>3.5”Hard disk</a:t>
            </a:r>
          </a:p>
        </p:txBody>
      </p:sp>
    </p:spTree>
    <p:extLst>
      <p:ext uri="{BB962C8B-B14F-4D97-AF65-F5344CB8AC3E}">
        <p14:creationId xmlns:p14="http://schemas.microsoft.com/office/powerpoint/2010/main" val="5657354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57F665-A691-40F1-9DAB-1AD3F8C3A0AF}"/>
              </a:ext>
            </a:extLst>
          </p:cNvPr>
          <p:cNvSpPr/>
          <p:nvPr/>
        </p:nvSpPr>
        <p:spPr>
          <a:xfrm>
            <a:off x="224683" y="714375"/>
            <a:ext cx="65024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•	Leave some space between the drives when installing multiple drives.</a:t>
            </a:r>
          </a:p>
          <a:p>
            <a:pPr algn="l"/>
            <a:r>
              <a:rPr lang="en-US" sz="3200" dirty="0">
                <a:latin typeface="+mn-lt"/>
              </a:rPr>
              <a:t>•	The drive’s metal plate should face up to allow better heat dissipation.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67D1F-B67A-413B-90DE-E50F473D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714375"/>
            <a:ext cx="6191250" cy="386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D6D01E-85B0-461D-B701-3B7F7792A691}"/>
              </a:ext>
            </a:extLst>
          </p:cNvPr>
          <p:cNvSpPr/>
          <p:nvPr/>
        </p:nvSpPr>
        <p:spPr>
          <a:xfrm>
            <a:off x="6813550" y="4587301"/>
            <a:ext cx="5104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/>
            <a:r>
              <a:rPr lang="en-US" sz="2800" i="1" dirty="0">
                <a:solidFill>
                  <a:srgbClr val="333333"/>
                </a:solidFill>
                <a:latin typeface="+mn-lt"/>
              </a:rPr>
              <a:t>SATA Storage/</a:t>
            </a:r>
            <a:r>
              <a:rPr lang="en-US" sz="2800" i="1" dirty="0">
                <a:latin typeface="+mn-lt"/>
              </a:rPr>
              <a:t>2.5 inch SSD</a:t>
            </a:r>
            <a:endParaRPr lang="en-US" sz="2800" i="1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F550A-832A-41F9-94BC-AC4558EACBB5}"/>
              </a:ext>
            </a:extLst>
          </p:cNvPr>
          <p:cNvSpPr/>
          <p:nvPr/>
        </p:nvSpPr>
        <p:spPr>
          <a:xfrm>
            <a:off x="311150" y="5110521"/>
            <a:ext cx="6502400" cy="27990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+mn-lt"/>
                <a:ea typeface="Calibri" panose="020F0502020204030204" pitchFamily="34" charset="0"/>
              </a:rPr>
              <a:t>Install the Optical Drive</a:t>
            </a:r>
            <a:endParaRPr lang="en-US" sz="3200" dirty="0">
              <a:latin typeface="+mn-lt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Commonly installed in 5.25 inch (13.34 cm.) drive bays.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+mn-lt"/>
                <a:ea typeface="Calibri" panose="020F0502020204030204" pitchFamily="34" charset="0"/>
              </a:rPr>
              <a:t>Optical drives are accessed from the front of the case.</a:t>
            </a:r>
          </a:p>
        </p:txBody>
      </p:sp>
      <p:pic>
        <p:nvPicPr>
          <p:cNvPr id="4100" name="Picture 4" descr="Image result for optical drive">
            <a:extLst>
              <a:ext uri="{FF2B5EF4-FFF2-40B4-BE49-F238E27FC236}">
                <a16:creationId xmlns:a16="http://schemas.microsoft.com/office/drawing/2014/main" id="{35485CA0-64CC-4C8E-92B9-CE10E0837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29178" r="10424" b="23150"/>
          <a:stretch/>
        </p:blipFill>
        <p:spPr bwMode="auto">
          <a:xfrm>
            <a:off x="6727083" y="5633741"/>
            <a:ext cx="6266642" cy="25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46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FontThemHann">
      <a:majorFont>
        <a:latin typeface="Bookman Old Style"/>
        <a:ea typeface="Chalkboard SE Regular"/>
        <a:cs typeface="ASvadek Cello"/>
      </a:majorFont>
      <a:minorFont>
        <a:latin typeface="Bookman Old Style"/>
        <a:ea typeface="Courier"/>
        <a:cs typeface="ASvadek Cell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halkboard SE Regular"/>
        <a:ea typeface="Chalkboard SE Regular"/>
        <a:cs typeface="Chalkboard SE Regular"/>
      </a:majorFont>
      <a:minorFont>
        <a:latin typeface="Courier"/>
        <a:ea typeface="Courier"/>
        <a:cs typeface="Courie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1567</Words>
  <Application>Microsoft Office PowerPoint</Application>
  <PresentationFormat>Custom</PresentationFormat>
  <Paragraphs>182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Apple Chancery</vt:lpstr>
      <vt:lpstr>Arial</vt:lpstr>
      <vt:lpstr>ASvadek Cello</vt:lpstr>
      <vt:lpstr>Avenir Roman</vt:lpstr>
      <vt:lpstr>Bookman Old Style</vt:lpstr>
      <vt:lpstr>Calibri</vt:lpstr>
      <vt:lpstr>Chalkboard</vt:lpstr>
      <vt:lpstr>Chalkboard SE Regular</vt:lpstr>
      <vt:lpstr>Courier</vt:lpstr>
      <vt:lpstr>Courier New</vt:lpstr>
      <vt:lpstr>Helvetica</vt:lpstr>
      <vt:lpstr>Helvetica Light</vt:lpstr>
      <vt:lpstr>MoolBoran</vt:lpstr>
      <vt:lpstr>Symbol</vt:lpstr>
      <vt:lpstr>Times New Roman</vt:lpstr>
      <vt:lpstr>White</vt:lpstr>
      <vt:lpstr>COMPUTER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computer?</dc:title>
  <dc:creator>Hann MENG</dc:creator>
  <cp:lastModifiedBy>Admin</cp:lastModifiedBy>
  <cp:revision>939</cp:revision>
  <dcterms:modified xsi:type="dcterms:W3CDTF">2019-11-05T04:46:30Z</dcterms:modified>
</cp:coreProperties>
</file>